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6" r:id="rId11"/>
    <p:sldId id="263" r:id="rId12"/>
    <p:sldId id="261" r:id="rId13"/>
    <p:sldId id="273" r:id="rId14"/>
    <p:sldId id="27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0C1E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6432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67" y="1566633"/>
            <a:ext cx="8042621" cy="2206377"/>
          </a:xfrm>
        </p:spPr>
        <p:txBody>
          <a:bodyPr/>
          <a:lstStyle/>
          <a:p>
            <a:r>
              <a:rPr lang="en-US" dirty="0"/>
              <a:t>Gentlemen's Club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Pitch Deck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222" y="643175"/>
            <a:ext cx="5561556" cy="567670"/>
          </a:xfrm>
        </p:spPr>
        <p:txBody>
          <a:bodyPr/>
          <a:lstStyle/>
          <a:p>
            <a:r>
              <a:rPr lang="en-US" sz="32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Fundraising &amp; Financials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0990098-0F49-4A9B-9981-F75578C95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517" y="2309707"/>
            <a:ext cx="11066966" cy="297250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currently </a:t>
            </a: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bootstrapping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seeking funds through a </a:t>
            </a: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private round or OTC sale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Monthly Burn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$7,000, covering operations, development, and marketing.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Funding Target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$500,000 within 6 months to support platform development, marketing, and team expansion.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C07A-B7BB-47C3-A2CE-6028A548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625" y="1655187"/>
            <a:ext cx="1714749" cy="555354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885BC-7A19-4C0F-AA24-B5FB75A0A7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437" y="3933649"/>
            <a:ext cx="5491849" cy="274650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Aleksandar Djordjevic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3EBD-7F7C-41A8-8322-E8EECAF41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7" y="4397115"/>
            <a:ext cx="4172533" cy="2329657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Blockchain Developer with over 14 years of experience, having worked on projects like Uphold, IOHK, Panther Protocol,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Grizzly Finance.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65A2F-50C6-4071-AE35-9A5D08F7D6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1714" y="3934490"/>
            <a:ext cx="5258756" cy="274650"/>
          </a:xfrm>
        </p:spPr>
        <p:txBody>
          <a:bodyPr/>
          <a:lstStyle/>
          <a:p>
            <a:pPr algn="r"/>
            <a:r>
              <a:rPr lang="en-US" sz="2400" dirty="0">
                <a:latin typeface="+mn-lt"/>
              </a:rPr>
              <a:t>Djordje </a:t>
            </a:r>
            <a:r>
              <a:rPr lang="en-US" sz="2400" dirty="0" err="1">
                <a:latin typeface="+mn-lt"/>
              </a:rPr>
              <a:t>petrovic</a:t>
            </a:r>
            <a:endParaRPr lang="en-US" sz="24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0F7ACF-778D-467F-9F60-AD3C0272ED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18487" y="4397115"/>
            <a:ext cx="3891982" cy="1803716"/>
          </a:xfrm>
        </p:spPr>
        <p:txBody>
          <a:bodyPr/>
          <a:lstStyle/>
          <a:p>
            <a:pPr algn="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Manager &amp; former professional poker player, with 3 years in IT project management and extensive gambling industry insights.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7BAA3-B487-4105-9AB6-B4878ACA7A90}"/>
              </a:ext>
            </a:extLst>
          </p:cNvPr>
          <p:cNvSpPr txBox="1">
            <a:spLocks/>
          </p:cNvSpPr>
          <p:nvPr/>
        </p:nvSpPr>
        <p:spPr>
          <a:xfrm>
            <a:off x="3380571" y="2375628"/>
            <a:ext cx="5430855" cy="5553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team brings deep expertise in gambling and blockchain:</a:t>
            </a:r>
          </a:p>
          <a:p>
            <a:endParaRPr lang="en-US" sz="3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D3DED-84B2-445A-A345-6543DCA1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9" y="1923753"/>
            <a:ext cx="1821080" cy="1821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F7F7-EEFC-4CBC-8255-84D87FDD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78" y="1923753"/>
            <a:ext cx="1821080" cy="1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10910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512" y="2861768"/>
            <a:ext cx="6227345" cy="2567283"/>
          </a:xfrm>
        </p:spPr>
        <p:txBody>
          <a:bodyPr>
            <a:normAutofit fontScale="850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Gentlemen's Club Web3 Casino</a:t>
            </a:r>
            <a:r>
              <a:rPr lang="en-US" sz="2400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 set to disrupt online gambling through blockchain technology’s transparency, security, and user engagement. We’re actively seeking </a:t>
            </a:r>
            <a:r>
              <a:rPr lang="en-US" sz="24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strategic partners and investors</a:t>
            </a:r>
            <a:r>
              <a:rPr lang="en-US" sz="2400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scale this vision and shape the future of decentralized gaming.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Join us, and together, let’s revolutionize the gambling industry!</a:t>
            </a:r>
            <a:endParaRPr lang="en-US" sz="2400" dirty="0">
              <a:solidFill>
                <a:schemeClr val="accent6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79" y="1590738"/>
            <a:ext cx="4579970" cy="538038"/>
          </a:xfrm>
        </p:spPr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979" y="2679817"/>
            <a:ext cx="5309918" cy="2872039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Welcome to Gentlemen's Club Web3 Casino,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innovative platform merging the online gambling world with blockchain technology.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 on </a:t>
            </a: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Polygon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plans for </a:t>
            </a: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multi-chain expansion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Gentlemen's Club offers a secure, transparent, and community-driven experience for players of all levels.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2BF69CD-477D-4A99-BC91-58A71F016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55" b="2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DF4471-7AA3-4D5D-886A-A4A2EB37B3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50516" y="751012"/>
            <a:ext cx="4402867" cy="1175442"/>
          </a:xfrm>
        </p:spPr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US" sz="36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B0EB8F-DF86-4FD8-9C99-F132FD8397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6148" y="2068497"/>
            <a:ext cx="10156054" cy="3304120"/>
          </a:xfrm>
        </p:spPr>
        <p:txBody>
          <a:bodyPr/>
          <a:lstStyle/>
          <a:p>
            <a:pPr algn="ctr"/>
            <a:r>
              <a:rPr lang="en-US" sz="22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online gambling industry</a:t>
            </a:r>
            <a:r>
              <a:rPr lang="en-US" sz="22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struggles with </a:t>
            </a:r>
            <a:r>
              <a:rPr lang="en-US" sz="22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transparency, trust, and fairness. </a:t>
            </a:r>
          </a:p>
          <a:p>
            <a:pPr algn="ctr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face concerns about </a:t>
            </a:r>
            <a:r>
              <a:rPr lang="en-US" sz="22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rigging, high fees, and slow payouts. </a:t>
            </a:r>
          </a:p>
          <a:p>
            <a:pPr algn="ctr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Moreover, the lack of operational clarity leaves players questioning how their data and funds are handled. This industry's trust gap calls for an immediate </a:t>
            </a:r>
            <a:r>
              <a:rPr lang="en-US" sz="22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</a:t>
            </a:r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812" y="1629197"/>
            <a:ext cx="2852532" cy="580029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Solution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023D9E2-F168-4303-A05E-68E9D8D570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4186" y="2487713"/>
            <a:ext cx="10253709" cy="4099517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Gentlemen's Club</a:t>
            </a:r>
            <a:r>
              <a:rPr lang="en-US" sz="20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addresses these challenges by integrating blockchain technology to ensure: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Provable Fairness</a:t>
            </a:r>
            <a:r>
              <a:rPr lang="en-US" sz="20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Verified on-chain game outcomes.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Transparency</a:t>
            </a:r>
            <a:r>
              <a:rPr lang="en-US" sz="20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transactions are publicly recorded on a ledger, allowing real-time tracking.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Fees &amp; Fast Transactions</a:t>
            </a:r>
            <a:r>
              <a:rPr lang="en-US" sz="20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Powered by Polygon for efficiency.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Governance &amp; Rewards</a:t>
            </a:r>
            <a:r>
              <a:rPr lang="en-US" sz="20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Players stake tokens and participate in decentralized decision-making while earning loyalty rewards.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9" y="181663"/>
            <a:ext cx="6273699" cy="48341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Product Overview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xfrm>
            <a:off x="3894466" y="2034434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4466" y="2801907"/>
            <a:ext cx="3616132" cy="348162"/>
          </a:xfrm>
        </p:spPr>
        <p:txBody>
          <a:bodyPr/>
          <a:lstStyle/>
          <a:p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Proprietary Token (GTLM)</a:t>
            </a:r>
            <a:endParaRPr lang="en-US" sz="1800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466" y="3106367"/>
            <a:ext cx="3008630" cy="92535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GTLM powers the platform, enabling staking, governance, and in-game transactions.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7920128" y="2008378"/>
            <a:ext cx="603504" cy="603504"/>
          </a:xfrm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20128" y="2758205"/>
            <a:ext cx="3008631" cy="348162"/>
          </a:xfrm>
        </p:spPr>
        <p:txBody>
          <a:bodyPr/>
          <a:lstStyle/>
          <a:p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Multi-Chain Vision</a:t>
            </a:r>
            <a:endParaRPr lang="en-US" dirty="0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8227" y="2985611"/>
            <a:ext cx="2846816" cy="1008126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Starting with Polygon and expanding to other blockchains for broader adoption.</a:t>
            </a:r>
            <a:endParaRPr lang="en-ZA" dirty="0"/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xfrm>
            <a:off x="3894466" y="4475234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4465" y="5184255"/>
            <a:ext cx="3118894" cy="348162"/>
          </a:xfrm>
        </p:spPr>
        <p:txBody>
          <a:bodyPr/>
          <a:lstStyle/>
          <a:p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White-Label Solutions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94464" y="5521974"/>
            <a:ext cx="3008630" cy="636682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Partners can build their Web3 casinos using our customizable solutions.</a:t>
            </a:r>
            <a:endParaRPr lang="en-ZA" dirty="0"/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12780" y="4488222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20129" y="5237207"/>
            <a:ext cx="4837083" cy="348162"/>
          </a:xfrm>
        </p:spPr>
        <p:txBody>
          <a:bodyPr/>
          <a:lstStyle/>
          <a:p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Unique Engagement Features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20129" y="5530516"/>
            <a:ext cx="3008630" cy="636682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Community events, staking, and governance to foster loyalty.</a:t>
            </a:r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15F61-2BAD-48C8-ABED-18028B73208D}"/>
              </a:ext>
            </a:extLst>
          </p:cNvPr>
          <p:cNvSpPr/>
          <p:nvPr/>
        </p:nvSpPr>
        <p:spPr>
          <a:xfrm>
            <a:off x="4343956" y="959536"/>
            <a:ext cx="7137647" cy="600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Gentlemen's Club is a </a:t>
            </a: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Web3 gaming ecosystem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offering: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654" y="724712"/>
            <a:ext cx="5694427" cy="1299397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</a:rPr>
              <a:t>Market opportunity overview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dirty="0"/>
              <a:t>Tam</a:t>
            </a:r>
          </a:p>
          <a:p>
            <a:pPr lvl="0"/>
            <a:r>
              <a:rPr lang="en-US" noProof="0" dirty="0"/>
              <a:t>$150</a:t>
            </a:r>
            <a:r>
              <a:rPr lang="en-US" dirty="0"/>
              <a:t>b</a:t>
            </a:r>
            <a:endParaRPr lang="en-US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Global online gambling market to reach </a:t>
            </a:r>
            <a:r>
              <a:rPr lang="en-US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$150 billion by 2030</a:t>
            </a:r>
            <a:r>
              <a:rPr lang="en-US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dirty="0"/>
              <a:t>SAM</a:t>
            </a:r>
          </a:p>
          <a:p>
            <a:r>
              <a:rPr lang="en-US" dirty="0"/>
              <a:t>$20b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Web3 gaming sector is valued at </a:t>
            </a:r>
            <a:r>
              <a:rPr lang="en-US" sz="14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$20 billion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growing rapidly with blockchain adoption.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/>
          <a:lstStyle/>
          <a:p>
            <a:r>
              <a:rPr lang="en-US" dirty="0"/>
              <a:t>SOM</a:t>
            </a:r>
          </a:p>
          <a:p>
            <a:r>
              <a:rPr lang="en-US" dirty="0"/>
              <a:t>1%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151633"/>
          </a:xfrm>
        </p:spPr>
        <p:txBody>
          <a:bodyPr/>
          <a:lstStyle/>
          <a:p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Gentlemen's Club aims to capture </a:t>
            </a:r>
            <a:r>
              <a:rPr lang="en-US" sz="1400" b="1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1% of this market</a:t>
            </a:r>
            <a:r>
              <a:rPr lang="en-US" sz="1400" dirty="0">
                <a:solidFill>
                  <a:schemeClr val="accent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within two years through competitive features and strong community engagement.</a:t>
            </a:r>
            <a:endParaRPr lang="en-Z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26" y="1797446"/>
            <a:ext cx="7323836" cy="743753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Competitors &amp; Differentiation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6406" y="2913075"/>
            <a:ext cx="7106460" cy="743752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Competitors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Stake.com,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Rollbit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BC.Game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76406" y="3656827"/>
            <a:ext cx="8643656" cy="2527434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sets us apart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 Transparency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smart contracts for fair game outcomes.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Decentralized Governance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enabling users to shape the platform’s evolution.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 Fees</a:t>
            </a: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 Polygon's network, making gameplay affordable.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White-Label Solutions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creating B2B opportunities that extend revenue streams.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955" y="359456"/>
            <a:ext cx="5424988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Business 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9400" y="2828444"/>
            <a:ext cx="2806280" cy="365125"/>
          </a:xfrm>
        </p:spPr>
        <p:txBody>
          <a:bodyPr/>
          <a:lstStyle/>
          <a:p>
            <a:r>
              <a:rPr lang="en-ZA" dirty="0"/>
              <a:t>Casino Profits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65" y="3282617"/>
            <a:ext cx="2310349" cy="1604646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 edge on games, with a portion of profits distributed to token holders.</a:t>
            </a:r>
            <a:endParaRPr lang="en-US" sz="180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9720" y="2828445"/>
            <a:ext cx="2806280" cy="365125"/>
          </a:xfrm>
        </p:spPr>
        <p:txBody>
          <a:bodyPr/>
          <a:lstStyle/>
          <a:p>
            <a:r>
              <a:rPr lang="en-ZA" dirty="0"/>
              <a:t>Token Sales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96951" y="3325777"/>
            <a:ext cx="2806280" cy="1148945"/>
          </a:xfrm>
        </p:spPr>
        <p:txBody>
          <a:bodyPr/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GTLM sales for transactions, governance, and staking.</a:t>
            </a:r>
            <a:endParaRPr lang="en-US" sz="18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6024" y="2828444"/>
            <a:ext cx="2830347" cy="365125"/>
          </a:xfrm>
        </p:spPr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White-Label Licensing</a:t>
            </a:r>
            <a:r>
              <a:rPr lang="en-ZA" dirty="0"/>
              <a:t>​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786" y="3338096"/>
            <a:ext cx="2692240" cy="1148945"/>
          </a:xfrm>
        </p:spPr>
        <p:txBody>
          <a:bodyPr/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 platforms for partners.</a:t>
            </a:r>
            <a:r>
              <a:rPr lang="en-ZA" sz="1800" dirty="0"/>
              <a:t> </a:t>
            </a:r>
            <a:r>
              <a:rPr lang="en-US" dirty="0"/>
              <a:t>​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id="{D85CBA41-E124-4965-9368-AE1D1F158348}"/>
              </a:ext>
            </a:extLst>
          </p:cNvPr>
          <p:cNvSpPr txBox="1">
            <a:spLocks/>
          </p:cNvSpPr>
          <p:nvPr/>
        </p:nvSpPr>
        <p:spPr>
          <a:xfrm>
            <a:off x="8660506" y="2828444"/>
            <a:ext cx="3231006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Staking &amp;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Integration</a:t>
            </a:r>
            <a:r>
              <a:rPr lang="en-ZA" dirty="0"/>
              <a:t>​</a:t>
            </a:r>
          </a:p>
        </p:txBody>
      </p:sp>
      <p:sp>
        <p:nvSpPr>
          <p:cNvPr id="20" name="Text Placeholder 44">
            <a:extLst>
              <a:ext uri="{FF2B5EF4-FFF2-40B4-BE49-F238E27FC236}">
                <a16:creationId xmlns:a16="http://schemas.microsoft.com/office/drawing/2014/main" id="{F2949D0F-65FF-40D5-A2D5-BBA6BDE193CF}"/>
              </a:ext>
            </a:extLst>
          </p:cNvPr>
          <p:cNvSpPr txBox="1">
            <a:spLocks/>
          </p:cNvSpPr>
          <p:nvPr/>
        </p:nvSpPr>
        <p:spPr>
          <a:xfrm>
            <a:off x="8929889" y="3319020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Revenue from staking pools.</a:t>
            </a:r>
            <a:endParaRPr lang="en-US" sz="1800" dirty="0"/>
          </a:p>
        </p:txBody>
      </p:sp>
      <p:sp>
        <p:nvSpPr>
          <p:cNvPr id="21" name="Text Placeholder 44">
            <a:extLst>
              <a:ext uri="{FF2B5EF4-FFF2-40B4-BE49-F238E27FC236}">
                <a16:creationId xmlns:a16="http://schemas.microsoft.com/office/drawing/2014/main" id="{D6757AB2-899D-4C59-A506-7818E0AA8187}"/>
              </a:ext>
            </a:extLst>
          </p:cNvPr>
          <p:cNvSpPr txBox="1">
            <a:spLocks/>
          </p:cNvSpPr>
          <p:nvPr/>
        </p:nvSpPr>
        <p:spPr>
          <a:xfrm>
            <a:off x="3632573" y="1442987"/>
            <a:ext cx="4126510" cy="72316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Revenue is generated through: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258" y="1486275"/>
            <a:ext cx="4569572" cy="580029"/>
          </a:xfrm>
        </p:spPr>
        <p:txBody>
          <a:bodyPr/>
          <a:lstStyle/>
          <a:p>
            <a:r>
              <a:rPr lang="en-US" sz="3600" b="1" dirty="0">
                <a:solidFill>
                  <a:schemeClr val="accent6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Roadmap</a:t>
            </a:r>
            <a:endParaRPr lang="en-US" sz="3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288" y="2785396"/>
            <a:ext cx="12162407" cy="3349074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MVP Development (Q1 2025)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 MVP with key games, staking, and GTLM integration.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Beta Launch (Q2 2025)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platform with real users and refine based on feedback.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Launch (Q3-Q4 2025)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 goes live with a comprehensive game library and governance.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Multi-Chain Expansion (Late 2025)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additional blockchains.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White-Label Launch (2025)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 white-label solutions to partners.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Scaling &amp; Partnerships (2026+)</a:t>
            </a:r>
            <a:r>
              <a:rPr lang="en-US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 strategic alliances to scale globally.</a:t>
            </a:r>
          </a:p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197</TotalTime>
  <Words>683</Words>
  <Application>Microsoft Macintosh PowerPoint</Application>
  <PresentationFormat>Widescreen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 Bold</vt:lpstr>
      <vt:lpstr>Courier New</vt:lpstr>
      <vt:lpstr>Daytona Pro Light</vt:lpstr>
      <vt:lpstr>Symbol</vt:lpstr>
      <vt:lpstr>Office Theme</vt:lpstr>
      <vt:lpstr>Gentlemen's Club  Pitch Deck </vt:lpstr>
      <vt:lpstr> Introduction</vt:lpstr>
      <vt:lpstr>PowerPoint Presentation</vt:lpstr>
      <vt:lpstr>Solution</vt:lpstr>
      <vt:lpstr>Product Overview </vt:lpstr>
      <vt:lpstr>Market opportunity overview</vt:lpstr>
      <vt:lpstr>Competitors &amp; Differentiation</vt:lpstr>
      <vt:lpstr>Business Model</vt:lpstr>
      <vt:lpstr>Roadmap</vt:lpstr>
      <vt:lpstr>Fundraising &amp; Financials</vt:lpstr>
      <vt:lpstr>Team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Djordje Petrovic</dc:creator>
  <cp:lastModifiedBy>Aleksandar Djordjevic</cp:lastModifiedBy>
  <cp:revision>19</cp:revision>
  <dcterms:created xsi:type="dcterms:W3CDTF">2024-10-14T15:49:23Z</dcterms:created>
  <dcterms:modified xsi:type="dcterms:W3CDTF">2024-10-17T17:49:49Z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